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3" r:id="rId6"/>
    <p:sldId id="272" r:id="rId7"/>
    <p:sldId id="274" r:id="rId8"/>
    <p:sldId id="275" r:id="rId9"/>
    <p:sldId id="262" r:id="rId10"/>
    <p:sldId id="276" r:id="rId11"/>
    <p:sldId id="257" r:id="rId12"/>
    <p:sldId id="284" r:id="rId13"/>
    <p:sldId id="277" r:id="rId14"/>
    <p:sldId id="267" r:id="rId15"/>
    <p:sldId id="268" r:id="rId16"/>
    <p:sldId id="266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나눔바른고딕 UltraLight" panose="00000300000000000000" pitchFamily="2" charset="-127"/>
      <p:regular r:id="rId24"/>
    </p:embeddedFont>
    <p:embeddedFont>
      <p:font typeface="닉스곤체 L 2.0" panose="020B0600000101010101" pitchFamily="50" charset="-127"/>
      <p:regular r:id="rId25"/>
    </p:embeddedFont>
    <p:embeddedFont>
      <p:font typeface="조선일보명조" panose="02030304000000000000" pitchFamily="18" charset="-127"/>
      <p:regular r:id="rId26"/>
    </p:embeddedFont>
    <p:embeddedFont>
      <p:font typeface="Bahnschrift" panose="020B0502040204020203" pitchFamily="34" charset="0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747"/>
    <a:srgbClr val="EAEAEA"/>
    <a:srgbClr val="9966FF"/>
    <a:srgbClr val="6600CC"/>
    <a:srgbClr val="CCCCFF"/>
    <a:srgbClr val="FFFFFF"/>
    <a:srgbClr val="FFFFCC"/>
    <a:srgbClr val="000000"/>
    <a:srgbClr val="1F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DBCE0-C26C-4B9C-9D8E-A66E8299F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AD92C-918F-4865-86A5-ED1CE1AEB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982FA1-186F-4B81-863D-276003F9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20A56B-CDA2-498F-AFD5-6AB575CA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D3C3C-DAFA-4C45-BAEE-637DA1BB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6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CA6B7-3B0C-48A8-B79E-EF9E9F7E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7AEB6-76A9-4231-A472-F193098A8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7D5E95-ADAA-4861-8E09-EEA227FE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C92F6-5420-4FBB-B6CE-BE907288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7A769-C54C-4962-AC7F-81211DBA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4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31D84-98D5-42CF-AE61-942CF2DF8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5739B9-7AB2-430B-9BA0-F16C860B9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B2293-A79C-40A3-B88C-7CFBD003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C4CF0-944A-4114-A56A-E8A3B726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84598-9001-4236-BFE0-BA81B9E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3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60AB2-B02D-4D2B-AEFB-ADE88AA9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B49E7-7B25-47C9-95E4-EAC3C4FB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C0129-CA43-435C-92BC-73637EE8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D9CA2-4B74-477B-9A99-170FA1AC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59F34-2BF2-4827-A7D5-242034A9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6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C378F-9C53-4727-BE91-07FD216A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EDF91-FED5-4567-9095-76801B31B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E1FFD-4D24-4F96-B56C-7FB19E2F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6D145-13BD-4010-9485-766DB43E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BF432-512C-4940-8814-CAA119AF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2D58-833A-4295-9A0D-AC00F372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7A3C7-2A43-4D90-B640-779FEF028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9EC45A-315C-4D2B-A3FB-02465F312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6046A-6CEF-4531-82ED-58ACFD51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4722C3-8B50-4EAD-8B41-CA4FEA0A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445FC-402A-459A-8DE2-E65226C3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4F3C7-890C-4F74-92B4-EB0A5E68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6113D-9FC4-4D79-86E8-319C8ECAA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F76B3-BBB1-496E-BB42-0AFCF3428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04B615-66BD-4A7C-A628-F8E8D4896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F0D468-820F-4AB0-B2C7-9B8BD900D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CB150A-C2E3-4F89-A1F2-798E420A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2F08A6-1CEB-48C8-AE32-ADC4AE39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E515F3-C6D6-4509-AE9C-B16CA6F4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4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AFA2-229E-477D-9AA2-B32E3C10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381797-6E70-4685-81B7-CD93557E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F8CE6C-B36E-4B58-B7CB-901EFC10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96152-4218-4F61-9B9C-2A43A6FB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9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DDB73-F5E3-4B70-B682-FAFF4783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D6373-7D00-4C63-B3D1-2F058199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8F40A-D306-4AEA-8D7B-63C052FC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7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A341-3303-4C86-B9BE-1776A31F6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4E56D-A067-4DD6-BB13-D07180BB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D1BD57-7CD8-41D5-92CA-94CB2A96C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39D4A-7FF0-4D66-95F2-5FCEDE51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93B5A-CB82-4BC4-88A6-D09B0562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34B6E-6941-455E-A25F-65D89DBF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36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DA1DF-65CD-4668-BE0A-4321717D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885A91-3683-4227-B545-D74E11482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0141B-8E0B-4A34-87E5-1285EA735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7B604-DEA0-4B4A-8D91-B37EC4D9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4CDA9-597C-42C4-8D2B-88EC408D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8CD5EC-1788-4086-B907-6555545C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10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FF9A3-FF2F-4AF0-9009-763C7B8B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362C6-4227-4705-B397-5EE48DD1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27460-9614-42A2-BD42-242D9059B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0CD5-CD15-40A8-9F11-72C4C64EF255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FDE21-25A4-42BE-8A8D-2B1E1A3CC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51B1C-EDAC-403E-80B6-E6EC39C6D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BCB9-5B3D-4FFA-BEBA-7FB44E2A9B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67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C6987B8E-A300-4D9C-A739-A0709E854ADD}"/>
              </a:ext>
            </a:extLst>
          </p:cNvPr>
          <p:cNvSpPr/>
          <p:nvPr/>
        </p:nvSpPr>
        <p:spPr>
          <a:xfrm>
            <a:off x="2196168" y="515923"/>
            <a:ext cx="4169329" cy="4168800"/>
          </a:xfrm>
          <a:prstGeom prst="ellipse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9FF20-C5BF-46F4-9503-8D96F2E28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33510"/>
            <a:ext cx="9144000" cy="508567"/>
          </a:xfrm>
        </p:spPr>
        <p:txBody>
          <a:bodyPr/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Team #5 Project Proposal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9C91B6-F954-43D2-BBAF-FDB7DAD9C7DF}"/>
              </a:ext>
            </a:extLst>
          </p:cNvPr>
          <p:cNvSpPr/>
          <p:nvPr/>
        </p:nvSpPr>
        <p:spPr>
          <a:xfrm>
            <a:off x="4570402" y="2063159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266C4-9F7A-4DA5-B63B-6C0B23480369}"/>
              </a:ext>
            </a:extLst>
          </p:cNvPr>
          <p:cNvSpPr txBox="1"/>
          <p:nvPr/>
        </p:nvSpPr>
        <p:spPr>
          <a:xfrm>
            <a:off x="3514987" y="2223083"/>
            <a:ext cx="499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</a:t>
            </a:r>
            <a:r>
              <a:rPr lang="en-US" altLang="ko-KR" sz="7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IT </a:t>
            </a:r>
            <a:r>
              <a:rPr lang="en-US" altLang="ko-KR" sz="6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Market</a:t>
            </a:r>
            <a:endParaRPr lang="ko-KR" altLang="en-US" sz="7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F99BB-BDB3-4027-BBB7-34265A4AC341}"/>
              </a:ext>
            </a:extLst>
          </p:cNvPr>
          <p:cNvSpPr txBox="1"/>
          <p:nvPr/>
        </p:nvSpPr>
        <p:spPr>
          <a:xfrm>
            <a:off x="4976868" y="3933359"/>
            <a:ext cx="225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손하민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이홍균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임현묵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한상미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46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Objective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Development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70AB0-1256-4DDE-869E-73907C98C3A7}"/>
              </a:ext>
            </a:extLst>
          </p:cNvPr>
          <p:cNvSpPr txBox="1"/>
          <p:nvPr/>
        </p:nvSpPr>
        <p:spPr>
          <a:xfrm>
            <a:off x="1066478" y="1679365"/>
            <a:ext cx="311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Focus on size,</a:t>
            </a:r>
          </a:p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Not shape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6509F-842A-4C6C-93C5-A4C0794AA582}"/>
              </a:ext>
            </a:extLst>
          </p:cNvPr>
          <p:cNvSpPr txBox="1"/>
          <p:nvPr/>
        </p:nvSpPr>
        <p:spPr>
          <a:xfrm>
            <a:off x="1066478" y="2721114"/>
            <a:ext cx="3774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As we said,</a:t>
            </a:r>
          </a:p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SIZE</a:t>
            </a: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does matter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Picture 2" descr="amazon ar에 대한 이미지 검색결과">
            <a:extLst>
              <a:ext uri="{FF2B5EF4-FFF2-40B4-BE49-F238E27FC236}">
                <a16:creationId xmlns:a16="http://schemas.microsoft.com/office/drawing/2014/main" id="{51C5C241-3382-446A-A4EC-4D8B7EFA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72" y="1790967"/>
            <a:ext cx="60007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69835CBE-50C5-4340-9D62-13543D28A410}"/>
              </a:ext>
            </a:extLst>
          </p:cNvPr>
          <p:cNvSpPr/>
          <p:nvPr/>
        </p:nvSpPr>
        <p:spPr>
          <a:xfrm>
            <a:off x="8281127" y="2338084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288A57-319E-409D-9CFF-03798FC75C64}"/>
              </a:ext>
            </a:extLst>
          </p:cNvPr>
          <p:cNvSpPr/>
          <p:nvPr/>
        </p:nvSpPr>
        <p:spPr>
          <a:xfrm>
            <a:off x="4711001" y="2338084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939565A-C8DF-4150-B341-6ED79D711CC9}"/>
              </a:ext>
            </a:extLst>
          </p:cNvPr>
          <p:cNvSpPr/>
          <p:nvPr/>
        </p:nvSpPr>
        <p:spPr>
          <a:xfrm>
            <a:off x="1142689" y="2338084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Development tools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30" name="Picture 6" descr="유니티 로고 png에 대한 이미지 검색결과">
            <a:extLst>
              <a:ext uri="{FF2B5EF4-FFF2-40B4-BE49-F238E27FC236}">
                <a16:creationId xmlns:a16="http://schemas.microsoft.com/office/drawing/2014/main" id="{3A4239F3-5675-43AB-A558-81EC7B41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1" y="3214500"/>
            <a:ext cx="1913276" cy="6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655D42D-B27B-426F-9F1E-C3804FC0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0" y="3087007"/>
            <a:ext cx="2599002" cy="1646893"/>
          </a:xfrm>
          <a:prstGeom prst="rect">
            <a:avLst/>
          </a:prstGeom>
        </p:spPr>
      </p:pic>
      <p:pic>
        <p:nvPicPr>
          <p:cNvPr id="1032" name="Picture 8" descr="파이어베이스 로고에 대한 이미지 검색결과">
            <a:extLst>
              <a:ext uri="{FF2B5EF4-FFF2-40B4-BE49-F238E27FC236}">
                <a16:creationId xmlns:a16="http://schemas.microsoft.com/office/drawing/2014/main" id="{5E8091AB-ADCF-44AE-9F3A-D59BF3B3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612" y="3087007"/>
            <a:ext cx="2153030" cy="77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56942D5B-709E-4381-B456-369CFD62A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17" y="3616249"/>
            <a:ext cx="1537975" cy="10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파이어베이스 로고에 대한 이미지 검색결과">
            <a:extLst>
              <a:ext uri="{FF2B5EF4-FFF2-40B4-BE49-F238E27FC236}">
                <a16:creationId xmlns:a16="http://schemas.microsoft.com/office/drawing/2014/main" id="{7022179F-09EE-42DE-999E-FD0A2400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26" y="3805824"/>
            <a:ext cx="1367565" cy="102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D3B653AA-9F4B-4E63-A2C8-52425043E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91" y="4001987"/>
            <a:ext cx="1121600" cy="335626"/>
          </a:xfrm>
          <a:prstGeom prst="rect">
            <a:avLst/>
          </a:prstGeom>
        </p:spPr>
      </p:pic>
      <p:pic>
        <p:nvPicPr>
          <p:cNvPr id="19" name="그림 18" descr="그리기, 꽃이(가) 표시된 사진&#10;&#10;자동 생성된 설명">
            <a:extLst>
              <a:ext uri="{FF2B5EF4-FFF2-40B4-BE49-F238E27FC236}">
                <a16:creationId xmlns:a16="http://schemas.microsoft.com/office/drawing/2014/main" id="{CE24DD10-7BED-4875-AE05-5AA8C8189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6" y="4348509"/>
            <a:ext cx="1069023" cy="2939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Development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69012-E2CF-4A43-9545-EAB8B7544C54}"/>
              </a:ext>
            </a:extLst>
          </p:cNvPr>
          <p:cNvSpPr txBox="1"/>
          <p:nvPr/>
        </p:nvSpPr>
        <p:spPr>
          <a:xfrm>
            <a:off x="2045976" y="1948454"/>
            <a:ext cx="109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B2875-6641-4D55-AFEC-DC13DD45E8F9}"/>
              </a:ext>
            </a:extLst>
          </p:cNvPr>
          <p:cNvSpPr txBox="1"/>
          <p:nvPr/>
        </p:nvSpPr>
        <p:spPr>
          <a:xfrm>
            <a:off x="5234954" y="1948454"/>
            <a:ext cx="174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983B1-D859-40CB-B7C4-7FEF8AE174A8}"/>
              </a:ext>
            </a:extLst>
          </p:cNvPr>
          <p:cNvSpPr txBox="1"/>
          <p:nvPr/>
        </p:nvSpPr>
        <p:spPr>
          <a:xfrm>
            <a:off x="9072596" y="1948454"/>
            <a:ext cx="150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6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Functions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Development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385D3-3BCD-41B2-B9B0-18CDD8E88BBE}"/>
              </a:ext>
            </a:extLst>
          </p:cNvPr>
          <p:cNvSpPr txBox="1"/>
          <p:nvPr/>
        </p:nvSpPr>
        <p:spPr>
          <a:xfrm>
            <a:off x="2221594" y="1755359"/>
            <a:ext cx="285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Shopping Application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96F040-77CF-4782-BFB6-B182EF61CF44}"/>
              </a:ext>
            </a:extLst>
          </p:cNvPr>
          <p:cNvSpPr txBox="1"/>
          <p:nvPr/>
        </p:nvSpPr>
        <p:spPr>
          <a:xfrm>
            <a:off x="6891478" y="1755359"/>
            <a:ext cx="285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12ABFA8-56AE-484E-9D64-B079C8C42CC9}"/>
              </a:ext>
            </a:extLst>
          </p:cNvPr>
          <p:cNvSpPr/>
          <p:nvPr/>
        </p:nvSpPr>
        <p:spPr>
          <a:xfrm>
            <a:off x="1847682" y="2300043"/>
            <a:ext cx="3600000" cy="36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BC7AA4-66DC-4DEE-AF47-EC415EC7FB7F}"/>
              </a:ext>
            </a:extLst>
          </p:cNvPr>
          <p:cNvSpPr txBox="1"/>
          <p:nvPr/>
        </p:nvSpPr>
        <p:spPr>
          <a:xfrm>
            <a:off x="2604365" y="2976659"/>
            <a:ext cx="2086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 products list 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Review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Wish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Sort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 page</a:t>
            </a:r>
          </a:p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Settings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2572BA-5A5F-4251-A2F2-CE13C0146DA1}"/>
              </a:ext>
            </a:extLst>
          </p:cNvPr>
          <p:cNvSpPr/>
          <p:nvPr/>
        </p:nvSpPr>
        <p:spPr>
          <a:xfrm>
            <a:off x="6517564" y="2300043"/>
            <a:ext cx="3600000" cy="36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6F312-2F38-4383-B01F-93EF8391633D}"/>
              </a:ext>
            </a:extLst>
          </p:cNvPr>
          <p:cNvSpPr txBox="1"/>
          <p:nvPr/>
        </p:nvSpPr>
        <p:spPr>
          <a:xfrm>
            <a:off x="7182404" y="3859433"/>
            <a:ext cx="2270321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 product’s size</a:t>
            </a:r>
          </a:p>
        </p:txBody>
      </p:sp>
    </p:spTree>
    <p:extLst>
      <p:ext uri="{BB962C8B-B14F-4D97-AF65-F5344CB8AC3E}">
        <p14:creationId xmlns:p14="http://schemas.microsoft.com/office/powerpoint/2010/main" val="16375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E3BF48-76C9-4E0D-A430-186D1BEE9B4E}"/>
              </a:ext>
            </a:extLst>
          </p:cNvPr>
          <p:cNvGrpSpPr/>
          <p:nvPr/>
        </p:nvGrpSpPr>
        <p:grpSpPr>
          <a:xfrm>
            <a:off x="0" y="0"/>
            <a:ext cx="4237839" cy="6866387"/>
            <a:chOff x="5645791" y="1"/>
            <a:chExt cx="4237839" cy="685799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6071A-0906-4F56-8AC4-7902BCA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791" y="3679620"/>
              <a:ext cx="4237839" cy="31783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8B0C9C-6FC3-42A6-A983-BC686A7EB7DD}"/>
                </a:ext>
              </a:extLst>
            </p:cNvPr>
            <p:cNvSpPr/>
            <p:nvPr/>
          </p:nvSpPr>
          <p:spPr>
            <a:xfrm>
              <a:off x="5645791" y="1"/>
              <a:ext cx="4237839" cy="3679619"/>
            </a:xfrm>
            <a:prstGeom prst="rect">
              <a:avLst/>
            </a:prstGeom>
            <a:solidFill>
              <a:srgbClr val="25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A8D7E5-7A19-4C03-8540-696E51A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91" y="1208691"/>
            <a:ext cx="6861695" cy="1266739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Design </a:t>
            </a:r>
            <a:r>
              <a:rPr lang="en-US" altLang="ko-KR" sz="5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Concept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14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C67970-68A6-454B-B325-4CED6DB4D322}"/>
              </a:ext>
            </a:extLst>
          </p:cNvPr>
          <p:cNvSpPr/>
          <p:nvPr/>
        </p:nvSpPr>
        <p:spPr>
          <a:xfrm>
            <a:off x="4964884" y="5353475"/>
            <a:ext cx="1946246" cy="411197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Design Concept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3015A-AC9C-4069-90D2-E4274E5D7A30}"/>
              </a:ext>
            </a:extLst>
          </p:cNvPr>
          <p:cNvSpPr txBox="1"/>
          <p:nvPr/>
        </p:nvSpPr>
        <p:spPr>
          <a:xfrm>
            <a:off x="4913857" y="1471291"/>
            <a:ext cx="21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 Page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EE7676-9A9B-4597-8191-7D3D63E3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85" y="1949680"/>
            <a:ext cx="2160960" cy="421546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729B3AC-7066-480F-AAB0-E9AB1DCF0D5E}"/>
              </a:ext>
            </a:extLst>
          </p:cNvPr>
          <p:cNvSpPr/>
          <p:nvPr/>
        </p:nvSpPr>
        <p:spPr>
          <a:xfrm>
            <a:off x="5178143" y="4186160"/>
            <a:ext cx="1523648" cy="411197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Today’s Best</a:t>
            </a:r>
            <a:endParaRPr lang="ko-KR" altLang="en-US" sz="14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6326AA-3E50-422D-B070-04FAF6F04FB7}"/>
              </a:ext>
            </a:extLst>
          </p:cNvPr>
          <p:cNvSpPr/>
          <p:nvPr/>
        </p:nvSpPr>
        <p:spPr>
          <a:xfrm>
            <a:off x="5178143" y="4639983"/>
            <a:ext cx="1523648" cy="411197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Hot Deal</a:t>
            </a:r>
            <a:endParaRPr lang="ko-KR" altLang="en-US" sz="14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899A89-03D5-40C0-8B49-15BC3B25E2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98" y="5441547"/>
            <a:ext cx="244065" cy="24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C9DCE6-3847-4F7A-A1D3-85D8FD749E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59" y="5441547"/>
            <a:ext cx="244065" cy="2440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A4E7BC-DB80-4642-A352-DDEF110602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40" y="5454835"/>
            <a:ext cx="211549" cy="2115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F21057-E09A-4859-97B6-7090293A7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32" y="5413974"/>
            <a:ext cx="271638" cy="27163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B09FF73-3326-4EE8-8A76-AB8FBF07E5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33" y="5453639"/>
            <a:ext cx="226316" cy="22631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B58C37-AF48-4A14-BF5F-C5A5ECA93873}"/>
              </a:ext>
            </a:extLst>
          </p:cNvPr>
          <p:cNvCxnSpPr/>
          <p:nvPr/>
        </p:nvCxnSpPr>
        <p:spPr>
          <a:xfrm flipV="1">
            <a:off x="6823824" y="5159229"/>
            <a:ext cx="1305108" cy="294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FBD71C-2758-4C90-85DB-A4C220DA67D2}"/>
              </a:ext>
            </a:extLst>
          </p:cNvPr>
          <p:cNvSpPr txBox="1"/>
          <p:nvPr/>
        </p:nvSpPr>
        <p:spPr>
          <a:xfrm>
            <a:off x="7634884" y="3906862"/>
            <a:ext cx="2160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State bar</a:t>
            </a:r>
          </a:p>
          <a:p>
            <a:pPr algn="ctr"/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mypage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search</a:t>
            </a:r>
          </a:p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home</a:t>
            </a:r>
          </a:p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</a:p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settings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3E9E1EA-4FA8-4839-AF82-61256AA0FF65}"/>
              </a:ext>
            </a:extLst>
          </p:cNvPr>
          <p:cNvCxnSpPr>
            <a:cxnSpLocks/>
          </p:cNvCxnSpPr>
          <p:nvPr/>
        </p:nvCxnSpPr>
        <p:spPr>
          <a:xfrm>
            <a:off x="4391341" y="3180644"/>
            <a:ext cx="1437091" cy="1987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FCC86B5-D2F3-451A-A03A-572EACE9C7F3}"/>
              </a:ext>
            </a:extLst>
          </p:cNvPr>
          <p:cNvSpPr txBox="1"/>
          <p:nvPr/>
        </p:nvSpPr>
        <p:spPr>
          <a:xfrm>
            <a:off x="2250550" y="2833202"/>
            <a:ext cx="2160960" cy="54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ARIT Market logo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AA45B0-9CBD-47F5-B284-29988CF78063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Design Concept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588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A1B5570-2BD2-4C4F-909D-706DDD70B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4" y="1952898"/>
            <a:ext cx="2160960" cy="421546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F9F67C-96D6-4D85-B36A-7E2A4B70F283}"/>
              </a:ext>
            </a:extLst>
          </p:cNvPr>
          <p:cNvSpPr/>
          <p:nvPr/>
        </p:nvSpPr>
        <p:spPr>
          <a:xfrm>
            <a:off x="1811970" y="5260843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2569C0-5064-421B-B9DB-083CC2C2EB78}"/>
              </a:ext>
            </a:extLst>
          </p:cNvPr>
          <p:cNvSpPr/>
          <p:nvPr/>
        </p:nvSpPr>
        <p:spPr>
          <a:xfrm>
            <a:off x="1604513" y="2434371"/>
            <a:ext cx="1946246" cy="411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966FF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Category</a:t>
            </a:r>
            <a:endParaRPr lang="ko-KR" altLang="en-US" sz="1600" dirty="0">
              <a:solidFill>
                <a:srgbClr val="9966FF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Design Concept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E88FA3-92E4-4AF8-818E-BE7B2C76D24B}"/>
              </a:ext>
            </a:extLst>
          </p:cNvPr>
          <p:cNvSpPr/>
          <p:nvPr/>
        </p:nvSpPr>
        <p:spPr>
          <a:xfrm>
            <a:off x="1604513" y="5356693"/>
            <a:ext cx="1946246" cy="411197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791269-10B8-4678-9717-6D85AB69237F}"/>
              </a:ext>
            </a:extLst>
          </p:cNvPr>
          <p:cNvSpPr txBox="1"/>
          <p:nvPr/>
        </p:nvSpPr>
        <p:spPr>
          <a:xfrm>
            <a:off x="1553486" y="1474509"/>
            <a:ext cx="21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 Page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81064C5-6BAB-493B-AD87-D66C0ED61B33}"/>
              </a:ext>
            </a:extLst>
          </p:cNvPr>
          <p:cNvSpPr/>
          <p:nvPr/>
        </p:nvSpPr>
        <p:spPr>
          <a:xfrm>
            <a:off x="1817772" y="3441709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monitor</a:t>
            </a:r>
            <a:endParaRPr lang="ko-KR" altLang="en-US" sz="1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0623226-7F8C-4000-BA54-3B7936D30A75}"/>
              </a:ext>
            </a:extLst>
          </p:cNvPr>
          <p:cNvSpPr/>
          <p:nvPr/>
        </p:nvSpPr>
        <p:spPr>
          <a:xfrm>
            <a:off x="1817772" y="3895532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 body</a:t>
            </a:r>
            <a:endParaRPr lang="ko-KR" altLang="en-US" sz="1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167C0CA-4CF5-4008-8988-0031FDFEB7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7" y="5444765"/>
            <a:ext cx="244065" cy="2440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62CAB34-1499-4337-88B3-E4044D9C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388" y="5444765"/>
            <a:ext cx="244065" cy="2440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1B445A3-6513-488C-A7C6-C2F69A6F3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69" y="5458053"/>
            <a:ext cx="211549" cy="21154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84F43D3-00FC-4872-918B-44FA6C0B3B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61" y="5417192"/>
            <a:ext cx="271638" cy="271638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CF73C0-D062-42E1-9A56-6E210F91E94B}"/>
              </a:ext>
            </a:extLst>
          </p:cNvPr>
          <p:cNvSpPr/>
          <p:nvPr/>
        </p:nvSpPr>
        <p:spPr>
          <a:xfrm>
            <a:off x="1811970" y="2986476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keyboard</a:t>
            </a:r>
            <a:endParaRPr lang="ko-KR" altLang="en-US" sz="1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7E1CACB-8B5C-4555-A443-D9B288EA6C2A}"/>
              </a:ext>
            </a:extLst>
          </p:cNvPr>
          <p:cNvSpPr/>
          <p:nvPr/>
        </p:nvSpPr>
        <p:spPr>
          <a:xfrm>
            <a:off x="1811970" y="4349355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mouse</a:t>
            </a:r>
            <a:endParaRPr lang="ko-KR" altLang="en-US" sz="1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4FA0006-FE56-4C0A-8E13-C03CE7AE7BEE}"/>
              </a:ext>
            </a:extLst>
          </p:cNvPr>
          <p:cNvSpPr/>
          <p:nvPr/>
        </p:nvSpPr>
        <p:spPr>
          <a:xfrm>
            <a:off x="1811970" y="4803765"/>
            <a:ext cx="1523648" cy="41119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laptop</a:t>
            </a:r>
            <a:endParaRPr lang="ko-KR" altLang="en-US" sz="1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26FF3-F10C-4DDB-B074-B5FEE2DF42C0}"/>
              </a:ext>
            </a:extLst>
          </p:cNvPr>
          <p:cNvSpPr/>
          <p:nvPr/>
        </p:nvSpPr>
        <p:spPr>
          <a:xfrm>
            <a:off x="6280186" y="5356693"/>
            <a:ext cx="1946246" cy="411197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4594AE-0D6C-4F8E-B089-4B7D5E6FB22F}"/>
              </a:ext>
            </a:extLst>
          </p:cNvPr>
          <p:cNvSpPr txBox="1"/>
          <p:nvPr/>
        </p:nvSpPr>
        <p:spPr>
          <a:xfrm>
            <a:off x="6229159" y="1474509"/>
            <a:ext cx="21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 Page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8970AF2-0F9A-4E11-93C7-DA35F333D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00" y="5444765"/>
            <a:ext cx="244065" cy="24406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4E8BE46-BB63-4923-B934-58DD1658B6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61" y="5444765"/>
            <a:ext cx="244065" cy="24406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1CD6449-9BF9-4313-80E5-8C12D94EE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42" y="5458053"/>
            <a:ext cx="211549" cy="2115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05DF70F-B183-4740-B2BC-DCC823D3D4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34" y="5417192"/>
            <a:ext cx="271638" cy="2716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6637C8F-BA7B-4F0D-983D-148339AD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809" y="4170850"/>
            <a:ext cx="1753316" cy="1151972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2C346805-9160-41F1-B53F-84D9BEA31807}"/>
              </a:ext>
            </a:extLst>
          </p:cNvPr>
          <p:cNvGrpSpPr/>
          <p:nvPr/>
        </p:nvGrpSpPr>
        <p:grpSpPr>
          <a:xfrm>
            <a:off x="6407300" y="2516351"/>
            <a:ext cx="1180039" cy="606961"/>
            <a:chOff x="1585400" y="3263499"/>
            <a:chExt cx="1180039" cy="606961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4919476-5EB7-432D-97BD-1CF057A823B1}"/>
                </a:ext>
              </a:extLst>
            </p:cNvPr>
            <p:cNvSpPr/>
            <p:nvPr/>
          </p:nvSpPr>
          <p:spPr>
            <a:xfrm>
              <a:off x="1585400" y="3263499"/>
              <a:ext cx="576000" cy="576000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E626D8-B450-42A1-8A00-EA96B2418DAD}"/>
                </a:ext>
              </a:extLst>
            </p:cNvPr>
            <p:cNvSpPr txBox="1"/>
            <p:nvPr/>
          </p:nvSpPr>
          <p:spPr>
            <a:xfrm>
              <a:off x="1657938" y="3531906"/>
              <a:ext cx="1107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닉스곤체 L 2.0" panose="020B0600000101010101" pitchFamily="50" charset="-127"/>
                  <a:ea typeface="닉스곤체 L 2.0" panose="020B0600000101010101" pitchFamily="50" charset="-127"/>
                  <a:cs typeface="THE홍차왕자 소녀" panose="02020503020101020101" pitchFamily="18" charset="-127"/>
                </a:rPr>
                <a:t>Monitor</a:t>
              </a:r>
              <a:endParaRPr lang="ko-KR" altLang="en-US" sz="1600" dirty="0">
                <a:latin typeface="닉스곤체 L 2.0" panose="020B0600000101010101" pitchFamily="50" charset="-127"/>
                <a:ea typeface="닉스곤체 L 2.0" panose="020B0600000101010101" pitchFamily="50" charset="-127"/>
                <a:cs typeface="THE홍차왕자 소녀" panose="02020503020101020101" pitchFamily="18" charset="-127"/>
              </a:endParaRPr>
            </a:p>
          </p:txBody>
        </p:sp>
      </p:grpSp>
      <p:pic>
        <p:nvPicPr>
          <p:cNvPr id="62" name="Picture 12" descr="monitor에 대한 이미지 검색결과">
            <a:extLst>
              <a:ext uri="{FF2B5EF4-FFF2-40B4-BE49-F238E27FC236}">
                <a16:creationId xmlns:a16="http://schemas.microsoft.com/office/drawing/2014/main" id="{43FEAD24-BBA9-404E-B425-9C27DB599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3734" y="3298291"/>
            <a:ext cx="1012693" cy="87541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D96D040-F21D-43F7-8AAE-0E074EF8544E}"/>
              </a:ext>
            </a:extLst>
          </p:cNvPr>
          <p:cNvSpPr txBox="1"/>
          <p:nvPr/>
        </p:nvSpPr>
        <p:spPr>
          <a:xfrm>
            <a:off x="6390914" y="3849688"/>
            <a:ext cx="907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닉스곤체 L 2.0" panose="020B0600000101010101" pitchFamily="50" charset="-127"/>
                <a:ea typeface="닉스곤체 L 2.0" panose="020B0600000101010101" pitchFamily="50" charset="-127"/>
                <a:cs typeface="THE홍차왕자 소녀" panose="02020503020101020101" pitchFamily="18" charset="-127"/>
              </a:rPr>
              <a:t>Best &gt;&gt;</a:t>
            </a:r>
            <a:endParaRPr lang="ko-KR" altLang="en-US" sz="1200" dirty="0">
              <a:latin typeface="닉스곤체 L 2.0" panose="020B0600000101010101" pitchFamily="50" charset="-127"/>
              <a:ea typeface="닉스곤체 L 2.0" panose="020B0600000101010101" pitchFamily="50" charset="-127"/>
              <a:cs typeface="THE홍차왕자 소녀" panose="02020503020101020101" pitchFamily="18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E22B23C-4327-4ADD-A930-8BCEDDCC529D}"/>
              </a:ext>
            </a:extLst>
          </p:cNvPr>
          <p:cNvSpPr/>
          <p:nvPr/>
        </p:nvSpPr>
        <p:spPr>
          <a:xfrm>
            <a:off x="6372809" y="3219231"/>
            <a:ext cx="1766318" cy="982580"/>
          </a:xfrm>
          <a:prstGeom prst="roundRect">
            <a:avLst>
              <a:gd name="adj" fmla="val 12398"/>
            </a:avLst>
          </a:prstGeom>
          <a:noFill/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78A27D79-7774-4B91-A004-8695DD78433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1" y="5449133"/>
            <a:ext cx="226316" cy="22631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3647361-F46C-406F-A74B-C2257873E57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08" y="5453639"/>
            <a:ext cx="226316" cy="2263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AB259F9-1AA4-4363-B489-F78D8631C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87" y="1952898"/>
            <a:ext cx="2160960" cy="4215468"/>
          </a:xfrm>
          <a:prstGeom prst="rect">
            <a:avLst/>
          </a:prstGeom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7FCF678-553B-4A14-A4D7-FAD51186D0CA}"/>
              </a:ext>
            </a:extLst>
          </p:cNvPr>
          <p:cNvSpPr/>
          <p:nvPr/>
        </p:nvSpPr>
        <p:spPr>
          <a:xfrm>
            <a:off x="7523418" y="2868167"/>
            <a:ext cx="608862" cy="205272"/>
          </a:xfrm>
          <a:prstGeom prst="roundRect">
            <a:avLst>
              <a:gd name="adj" fmla="val 43636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Sort</a:t>
            </a:r>
            <a:endParaRPr lang="ko-KR" altLang="en-US" sz="10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C317982-8D26-4B3E-89C1-E8EF2FAADB46}"/>
              </a:ext>
            </a:extLst>
          </p:cNvPr>
          <p:cNvSpPr/>
          <p:nvPr/>
        </p:nvSpPr>
        <p:spPr>
          <a:xfrm>
            <a:off x="7459438" y="2614180"/>
            <a:ext cx="666687" cy="228170"/>
          </a:xfrm>
          <a:prstGeom prst="roundRect">
            <a:avLst>
              <a:gd name="adj" fmla="val 35050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Detail category</a:t>
            </a:r>
            <a:endParaRPr lang="ko-KR" altLang="en-US" sz="8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3CFD3BC-039B-4210-9FDA-92E57A36641D}"/>
              </a:ext>
            </a:extLst>
          </p:cNvPr>
          <p:cNvCxnSpPr>
            <a:cxnSpLocks/>
          </p:cNvCxnSpPr>
          <p:nvPr/>
        </p:nvCxnSpPr>
        <p:spPr>
          <a:xfrm flipV="1">
            <a:off x="3287067" y="3559385"/>
            <a:ext cx="525990" cy="90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9DF689-53DA-4172-A774-E84AEDA552BB}"/>
              </a:ext>
            </a:extLst>
          </p:cNvPr>
          <p:cNvSpPr txBox="1"/>
          <p:nvPr/>
        </p:nvSpPr>
        <p:spPr>
          <a:xfrm>
            <a:off x="3631617" y="3161175"/>
            <a:ext cx="2160960" cy="54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 categories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FCE1B59-ACAF-43F4-AA33-E55DC8198A83}"/>
              </a:ext>
            </a:extLst>
          </p:cNvPr>
          <p:cNvCxnSpPr>
            <a:cxnSpLocks/>
          </p:cNvCxnSpPr>
          <p:nvPr/>
        </p:nvCxnSpPr>
        <p:spPr>
          <a:xfrm flipV="1">
            <a:off x="8044812" y="2053570"/>
            <a:ext cx="839710" cy="696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3EA05C4-BF93-49F8-82CD-1D55E717376D}"/>
              </a:ext>
            </a:extLst>
          </p:cNvPr>
          <p:cNvSpPr txBox="1"/>
          <p:nvPr/>
        </p:nvSpPr>
        <p:spPr>
          <a:xfrm>
            <a:off x="8723057" y="1611456"/>
            <a:ext cx="21609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detail categories</a:t>
            </a:r>
          </a:p>
          <a:p>
            <a:pPr algn="ctr"/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Ex) 27inch, 24inch, 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9D7D17-5B26-4EF1-B78E-0CF0FA228757}"/>
              </a:ext>
            </a:extLst>
          </p:cNvPr>
          <p:cNvSpPr txBox="1"/>
          <p:nvPr/>
        </p:nvSpPr>
        <p:spPr>
          <a:xfrm>
            <a:off x="8839263" y="2562999"/>
            <a:ext cx="159101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Sorting by</a:t>
            </a:r>
          </a:p>
          <a:p>
            <a:pPr algn="ctr"/>
            <a:r>
              <a:rPr lang="en-US" altLang="ko-KR" sz="1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Ex) latest, price, …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0FBA9-E56F-46A3-93C0-283DFAD7D8DD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8132280" y="2970803"/>
            <a:ext cx="843940" cy="5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E0BCFCE-348E-4546-BC97-9005CD2119CA}"/>
              </a:ext>
            </a:extLst>
          </p:cNvPr>
          <p:cNvCxnSpPr>
            <a:cxnSpLocks/>
          </p:cNvCxnSpPr>
          <p:nvPr/>
        </p:nvCxnSpPr>
        <p:spPr>
          <a:xfrm flipV="1">
            <a:off x="5553845" y="2923979"/>
            <a:ext cx="1035314" cy="599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340B8AA-DF98-42E8-A763-2E0CDD6933E3}"/>
              </a:ext>
            </a:extLst>
          </p:cNvPr>
          <p:cNvSpPr txBox="1"/>
          <p:nvPr/>
        </p:nvSpPr>
        <p:spPr>
          <a:xfrm>
            <a:off x="8723057" y="3701479"/>
            <a:ext cx="1400502" cy="54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Best item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E6504E5-1F71-4988-A4B5-6002D6470ACA}"/>
              </a:ext>
            </a:extLst>
          </p:cNvPr>
          <p:cNvCxnSpPr>
            <a:cxnSpLocks/>
          </p:cNvCxnSpPr>
          <p:nvPr/>
        </p:nvCxnSpPr>
        <p:spPr>
          <a:xfrm>
            <a:off x="8051583" y="3977696"/>
            <a:ext cx="843940" cy="5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8ABFD2E-FDD6-47A5-B25F-244A4B144825}"/>
              </a:ext>
            </a:extLst>
          </p:cNvPr>
          <p:cNvSpPr txBox="1"/>
          <p:nvPr/>
        </p:nvSpPr>
        <p:spPr>
          <a:xfrm>
            <a:off x="8839262" y="4736243"/>
            <a:ext cx="1591009" cy="54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Products list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15B9662-64A3-4AA3-BA5D-09DE66D28BCE}"/>
              </a:ext>
            </a:extLst>
          </p:cNvPr>
          <p:cNvCxnSpPr>
            <a:cxnSpLocks/>
          </p:cNvCxnSpPr>
          <p:nvPr/>
        </p:nvCxnSpPr>
        <p:spPr>
          <a:xfrm flipV="1">
            <a:off x="7970246" y="5114860"/>
            <a:ext cx="832939" cy="56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FDB6CEC-4B04-4D9B-BBBF-22ECF78C6833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Design Concept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5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EC7805D-7415-4633-8976-2A86038C1228}"/>
              </a:ext>
            </a:extLst>
          </p:cNvPr>
          <p:cNvGrpSpPr/>
          <p:nvPr/>
        </p:nvGrpSpPr>
        <p:grpSpPr>
          <a:xfrm>
            <a:off x="6287509" y="2355314"/>
            <a:ext cx="1969453" cy="3203421"/>
            <a:chOff x="5053833" y="1942672"/>
            <a:chExt cx="2084334" cy="3629356"/>
          </a:xfrm>
        </p:grpSpPr>
        <p:pic>
          <p:nvPicPr>
            <p:cNvPr id="65" name="그림 64" descr="건물, 검은색, 앉아있는, 거리이(가) 표시된 사진&#10;&#10;자동 생성된 설명">
              <a:extLst>
                <a:ext uri="{FF2B5EF4-FFF2-40B4-BE49-F238E27FC236}">
                  <a16:creationId xmlns:a16="http://schemas.microsoft.com/office/drawing/2014/main" id="{67C987AC-3FDC-498C-BE6B-37E48A898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4" b="19070"/>
            <a:stretch/>
          </p:blipFill>
          <p:spPr>
            <a:xfrm>
              <a:off x="5053833" y="1942672"/>
              <a:ext cx="2084334" cy="3400644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FDA4B83-D21C-4BE6-ADF3-0FF049437092}"/>
                </a:ext>
              </a:extLst>
            </p:cNvPr>
            <p:cNvGrpSpPr/>
            <p:nvPr/>
          </p:nvGrpSpPr>
          <p:grpSpPr>
            <a:xfrm>
              <a:off x="5128366" y="4946382"/>
              <a:ext cx="1310005" cy="625646"/>
              <a:chOff x="5124465" y="5034783"/>
              <a:chExt cx="1262380" cy="534920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B7C29F09-E24C-4B83-9DC3-07B04686CE15}"/>
                  </a:ext>
                </a:extLst>
              </p:cNvPr>
              <p:cNvSpPr/>
              <p:nvPr/>
            </p:nvSpPr>
            <p:spPr>
              <a:xfrm>
                <a:off x="5124465" y="5034783"/>
                <a:ext cx="1262380" cy="25652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latin typeface="Bahnschrift" panose="020B0502040204020203" pitchFamily="34" charset="0"/>
                  </a:rPr>
                  <a:t>Go</a:t>
                </a:r>
                <a:r>
                  <a:rPr lang="ko-KR" altLang="en-US" sz="800" dirty="0">
                    <a:latin typeface="Bahnschrift" panose="020B0502040204020203" pitchFamily="34" charset="0"/>
                  </a:rPr>
                  <a:t> </a:t>
                </a:r>
                <a:r>
                  <a:rPr lang="en-US" altLang="ko-KR" sz="800" dirty="0">
                    <a:latin typeface="Bahnschrift" panose="020B0502040204020203" pitchFamily="34" charset="0"/>
                  </a:rPr>
                  <a:t>Back</a:t>
                </a:r>
                <a:r>
                  <a:rPr lang="ko-KR" altLang="en-US" sz="800" dirty="0">
                    <a:latin typeface="Bahnschrift" panose="020B0502040204020203" pitchFamily="34" charset="0"/>
                  </a:rPr>
                  <a:t> </a:t>
                </a:r>
                <a:r>
                  <a:rPr lang="en-US" altLang="ko-KR" sz="800" dirty="0">
                    <a:latin typeface="Bahnschrift" panose="020B0502040204020203" pitchFamily="34" charset="0"/>
                  </a:rPr>
                  <a:t>to</a:t>
                </a:r>
                <a:r>
                  <a:rPr lang="ko-KR" altLang="en-US" sz="800" dirty="0">
                    <a:latin typeface="Bahnschrift" panose="020B0502040204020203" pitchFamily="34" charset="0"/>
                  </a:rPr>
                  <a:t> </a:t>
                </a:r>
                <a:r>
                  <a:rPr lang="en-US" altLang="ko-KR" sz="800" dirty="0">
                    <a:latin typeface="Bahnschrift" panose="020B0502040204020203" pitchFamily="34" charset="0"/>
                  </a:rPr>
                  <a:t>product</a:t>
                </a:r>
                <a:endParaRPr lang="ko-KR" altLang="en-US" sz="8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8" name="L 도형 67">
                <a:extLst>
                  <a:ext uri="{FF2B5EF4-FFF2-40B4-BE49-F238E27FC236}">
                    <a16:creationId xmlns:a16="http://schemas.microsoft.com/office/drawing/2014/main" id="{9999ED54-AE52-4D06-9F26-60B660612531}"/>
                  </a:ext>
                </a:extLst>
              </p:cNvPr>
              <p:cNvSpPr/>
              <p:nvPr/>
            </p:nvSpPr>
            <p:spPr>
              <a:xfrm rot="13455407">
                <a:off x="6181039" y="5497703"/>
                <a:ext cx="72000" cy="72000"/>
              </a:xfrm>
              <a:prstGeom prst="corner">
                <a:avLst>
                  <a:gd name="adj1" fmla="val 23611"/>
                  <a:gd name="adj2" fmla="val 215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67970-68A6-454B-B325-4CED6DB4D322}"/>
              </a:ext>
            </a:extLst>
          </p:cNvPr>
          <p:cNvSpPr/>
          <p:nvPr/>
        </p:nvSpPr>
        <p:spPr>
          <a:xfrm>
            <a:off x="1641393" y="5367035"/>
            <a:ext cx="1946246" cy="411197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Design Concept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3015A-AC9C-4069-90D2-E4274E5D7A30}"/>
              </a:ext>
            </a:extLst>
          </p:cNvPr>
          <p:cNvSpPr txBox="1"/>
          <p:nvPr/>
        </p:nvSpPr>
        <p:spPr>
          <a:xfrm>
            <a:off x="1590366" y="1484851"/>
            <a:ext cx="21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Product Page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EE7676-9A9B-4597-8191-7D3D63E35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94" y="1963240"/>
            <a:ext cx="2160960" cy="4215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899A89-03D5-40C0-8B49-15BC3B25E2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07" y="5455107"/>
            <a:ext cx="244065" cy="24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C9DCE6-3847-4F7A-A1D3-85D8FD749E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68" y="5455107"/>
            <a:ext cx="244065" cy="2440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A4E7BC-DB80-4642-A352-DDEF1106021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49" y="5468395"/>
            <a:ext cx="211549" cy="2115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F21057-E09A-4859-97B6-7090293A71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41" y="5427534"/>
            <a:ext cx="271638" cy="2716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E88FA3-92E4-4AF8-818E-BE7B2C76D24B}"/>
              </a:ext>
            </a:extLst>
          </p:cNvPr>
          <p:cNvSpPr/>
          <p:nvPr/>
        </p:nvSpPr>
        <p:spPr>
          <a:xfrm>
            <a:off x="6295726" y="5367035"/>
            <a:ext cx="1946246" cy="411197"/>
          </a:xfrm>
          <a:prstGeom prst="rect">
            <a:avLst/>
          </a:prstGeom>
          <a:solidFill>
            <a:srgbClr val="FFFFFF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791269-10B8-4678-9717-6D85AB69237F}"/>
              </a:ext>
            </a:extLst>
          </p:cNvPr>
          <p:cNvSpPr txBox="1"/>
          <p:nvPr/>
        </p:nvSpPr>
        <p:spPr>
          <a:xfrm>
            <a:off x="6244699" y="1484851"/>
            <a:ext cx="21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Product Page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167C0CA-4CF5-4008-8988-0031FDFEB7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40" y="5455107"/>
            <a:ext cx="244065" cy="2440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62CAB34-1499-4337-88B3-E4044D9CE9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1" y="5455107"/>
            <a:ext cx="244065" cy="2440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1B445A3-6513-488C-A7C6-C2F69A6F3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82" y="5468395"/>
            <a:ext cx="211549" cy="21154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84F43D3-00FC-4872-918B-44FA6C0B3B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74" y="5427534"/>
            <a:ext cx="271638" cy="271638"/>
          </a:xfrm>
          <a:prstGeom prst="rect">
            <a:avLst/>
          </a:prstGeom>
        </p:spPr>
      </p:pic>
      <p:pic>
        <p:nvPicPr>
          <p:cNvPr id="69" name="Picture 12" descr="monitor에 대한 이미지 검색결과">
            <a:extLst>
              <a:ext uri="{FF2B5EF4-FFF2-40B4-BE49-F238E27FC236}">
                <a16:creationId xmlns:a16="http://schemas.microsoft.com/office/drawing/2014/main" id="{3D0815B7-99EC-47A1-8CD4-480BDB1EC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5309" y="2713168"/>
            <a:ext cx="1570730" cy="135780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F00C0BA-095C-4A81-84B3-52CE51CA426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42" y="5467199"/>
            <a:ext cx="226316" cy="22631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DCF5ADE-21CD-4AD8-9CE2-1E988AC2E38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34" y="5459475"/>
            <a:ext cx="226316" cy="2263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A1B5570-2BD2-4C4F-909D-706DDD70B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27" y="1963240"/>
            <a:ext cx="2160960" cy="4215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536CD-F90E-4C5D-B91E-CB7279328276}"/>
              </a:ext>
            </a:extLst>
          </p:cNvPr>
          <p:cNvSpPr txBox="1"/>
          <p:nvPr/>
        </p:nvSpPr>
        <p:spPr>
          <a:xfrm>
            <a:off x="1933829" y="3972005"/>
            <a:ext cx="135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Samsung </a:t>
            </a:r>
          </a:p>
          <a:p>
            <a:pPr algn="ctr"/>
            <a:r>
              <a:rPr lang="en-US" altLang="ko-KR" sz="1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Curved Monitor</a:t>
            </a:r>
            <a:endParaRPr lang="ko-KR" altLang="en-US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792309-23C7-4992-B9EC-BD90472D4B63}"/>
              </a:ext>
            </a:extLst>
          </p:cNvPr>
          <p:cNvSpPr txBox="1"/>
          <p:nvPr/>
        </p:nvSpPr>
        <p:spPr>
          <a:xfrm>
            <a:off x="1918295" y="4326159"/>
            <a:ext cx="1353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\800,000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540D40-524C-4F1D-8571-6C388E625471}"/>
              </a:ext>
            </a:extLst>
          </p:cNvPr>
          <p:cNvSpPr txBox="1"/>
          <p:nvPr/>
        </p:nvSpPr>
        <p:spPr>
          <a:xfrm>
            <a:off x="1762895" y="4640293"/>
            <a:ext cx="1353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Size</a:t>
            </a:r>
          </a:p>
          <a:p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Review score</a:t>
            </a:r>
          </a:p>
          <a:p>
            <a:r>
              <a:rPr lang="en-US" altLang="ko-KR" sz="105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Details</a:t>
            </a:r>
          </a:p>
          <a:p>
            <a:endParaRPr lang="ko-KR" altLang="en-US" sz="105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AA6A5A-62D7-44FA-A54A-26E8077FA100}"/>
              </a:ext>
            </a:extLst>
          </p:cNvPr>
          <p:cNvSpPr txBox="1"/>
          <p:nvPr/>
        </p:nvSpPr>
        <p:spPr>
          <a:xfrm>
            <a:off x="8665474" y="3797854"/>
            <a:ext cx="1580020" cy="54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 object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7DFDD9A-341B-447F-822A-32131C20FF3D}"/>
              </a:ext>
            </a:extLst>
          </p:cNvPr>
          <p:cNvCxnSpPr>
            <a:cxnSpLocks/>
          </p:cNvCxnSpPr>
          <p:nvPr/>
        </p:nvCxnSpPr>
        <p:spPr>
          <a:xfrm flipV="1">
            <a:off x="7285650" y="4178427"/>
            <a:ext cx="1589550" cy="65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E82B7B5-2A00-4C53-A290-FE7C04D71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Design Concept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4796E1A-37AE-407C-A111-EB4D574B2D71}"/>
              </a:ext>
            </a:extLst>
          </p:cNvPr>
          <p:cNvSpPr/>
          <p:nvPr/>
        </p:nvSpPr>
        <p:spPr>
          <a:xfrm>
            <a:off x="2809689" y="4649357"/>
            <a:ext cx="656124" cy="276098"/>
          </a:xfrm>
          <a:prstGeom prst="roundRect">
            <a:avLst>
              <a:gd name="adj" fmla="val 43636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Check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size</a:t>
            </a:r>
            <a:endParaRPr lang="ko-KR" altLang="en-US" sz="9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7E5C46B-D072-400E-B7A7-EDEE743406B7}"/>
              </a:ext>
            </a:extLst>
          </p:cNvPr>
          <p:cNvCxnSpPr>
            <a:cxnSpLocks/>
          </p:cNvCxnSpPr>
          <p:nvPr/>
        </p:nvCxnSpPr>
        <p:spPr>
          <a:xfrm flipV="1">
            <a:off x="3374968" y="3856090"/>
            <a:ext cx="2632507" cy="85001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DC3AD74-4592-4A7B-8ABA-ACA88F7C7DEF}"/>
              </a:ext>
            </a:extLst>
          </p:cNvPr>
          <p:cNvSpPr/>
          <p:nvPr/>
        </p:nvSpPr>
        <p:spPr>
          <a:xfrm>
            <a:off x="2809689" y="4971777"/>
            <a:ext cx="656124" cy="276098"/>
          </a:xfrm>
          <a:prstGeom prst="roundRect">
            <a:avLst>
              <a:gd name="adj" fmla="val 43636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닉스곤체 L 2.0" panose="020B0600000101010101" pitchFamily="50" charset="-127"/>
                <a:ea typeface="닉스곤체 L 2.0" panose="020B0600000101010101" pitchFamily="50" charset="-127"/>
                <a:cs typeface="조선일보명조" panose="02030304000000000000" pitchFamily="18" charset="-127"/>
              </a:rPr>
              <a:t>Review</a:t>
            </a:r>
            <a:endParaRPr lang="ko-KR" altLang="en-US" sz="900" dirty="0">
              <a:solidFill>
                <a:schemeClr val="tx1"/>
              </a:solidFill>
              <a:latin typeface="닉스곤체 L 2.0" panose="020B0600000101010101" pitchFamily="50" charset="-127"/>
              <a:ea typeface="닉스곤체 L 2.0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06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E3BF48-76C9-4E0D-A430-186D1BEE9B4E}"/>
              </a:ext>
            </a:extLst>
          </p:cNvPr>
          <p:cNvGrpSpPr/>
          <p:nvPr/>
        </p:nvGrpSpPr>
        <p:grpSpPr>
          <a:xfrm>
            <a:off x="0" y="0"/>
            <a:ext cx="4237839" cy="6866387"/>
            <a:chOff x="5645791" y="1"/>
            <a:chExt cx="4237839" cy="685799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6071A-0906-4F56-8AC4-7902BCA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791" y="3679620"/>
              <a:ext cx="4237839" cy="31783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8B0C9C-6FC3-42A6-A983-BC686A7EB7DD}"/>
                </a:ext>
              </a:extLst>
            </p:cNvPr>
            <p:cNvSpPr/>
            <p:nvPr/>
          </p:nvSpPr>
          <p:spPr>
            <a:xfrm>
              <a:off x="5645791" y="1"/>
              <a:ext cx="4237839" cy="3679619"/>
            </a:xfrm>
            <a:prstGeom prst="rect">
              <a:avLst/>
            </a:prstGeom>
            <a:solidFill>
              <a:srgbClr val="25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A8D7E5-7A19-4C03-8540-696E51A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249" y="1228987"/>
            <a:ext cx="4539408" cy="1266739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Eff</a:t>
            </a:r>
            <a:r>
              <a:rPr lang="en-US" altLang="ko-KR" sz="5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ects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5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Effects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82B7B5-2A00-4C53-A290-FE7C04D71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Effects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0DD5CD-D406-4DAF-AECB-F0AEEC9DAA7A}"/>
              </a:ext>
            </a:extLst>
          </p:cNvPr>
          <p:cNvSpPr txBox="1"/>
          <p:nvPr/>
        </p:nvSpPr>
        <p:spPr>
          <a:xfrm>
            <a:off x="1066477" y="1679365"/>
            <a:ext cx="561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There will be no shopping failure due to size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8" name="Picture 2" descr="shopping fail에 대한 이미지 검색결과">
            <a:extLst>
              <a:ext uri="{FF2B5EF4-FFF2-40B4-BE49-F238E27FC236}">
                <a16:creationId xmlns:a16="http://schemas.microsoft.com/office/drawing/2014/main" id="{C549C461-018E-4EE0-B106-DC66EB38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518" y="2349500"/>
            <a:ext cx="66675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3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Effects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82B7B5-2A00-4C53-A290-FE7C04D71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Effects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0DD5CD-D406-4DAF-AECB-F0AEEC9DAA7A}"/>
              </a:ext>
            </a:extLst>
          </p:cNvPr>
          <p:cNvSpPr txBox="1"/>
          <p:nvPr/>
        </p:nvSpPr>
        <p:spPr>
          <a:xfrm>
            <a:off x="1066477" y="1679365"/>
            <a:ext cx="561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Customers and sellers can be both happy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Picture 2" descr="happy internet shopping에 대한 이미지 검색결과">
            <a:extLst>
              <a:ext uri="{FF2B5EF4-FFF2-40B4-BE49-F238E27FC236}">
                <a16:creationId xmlns:a16="http://schemas.microsoft.com/office/drawing/2014/main" id="{A2FC1456-6BDB-4D79-90D9-DC096A5A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2297189"/>
            <a:ext cx="5236691" cy="34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5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29C91B6-F954-43D2-BBAF-FDB7DAD9C7DF}"/>
              </a:ext>
            </a:extLst>
          </p:cNvPr>
          <p:cNvSpPr/>
          <p:nvPr/>
        </p:nvSpPr>
        <p:spPr>
          <a:xfrm>
            <a:off x="1292013" y="1972114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987B8E-A300-4D9C-A739-A0709E854ADD}"/>
              </a:ext>
            </a:extLst>
          </p:cNvPr>
          <p:cNvSpPr/>
          <p:nvPr/>
        </p:nvSpPr>
        <p:spPr>
          <a:xfrm>
            <a:off x="791942" y="1548427"/>
            <a:ext cx="2981773" cy="2981528"/>
          </a:xfrm>
          <a:prstGeom prst="ellipse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9FF20-C5BF-46F4-9503-8D96F2E28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9885" y="2048644"/>
            <a:ext cx="4978400" cy="393201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#1 Background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#2 Development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#3 Design Concept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#4 Effects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#5 Schedule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266C4-9F7A-4DA5-B63B-6C0B23480369}"/>
              </a:ext>
            </a:extLst>
          </p:cNvPr>
          <p:cNvSpPr txBox="1"/>
          <p:nvPr/>
        </p:nvSpPr>
        <p:spPr>
          <a:xfrm>
            <a:off x="600680" y="2475414"/>
            <a:ext cx="3716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7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1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E3BF48-76C9-4E0D-A430-186D1BEE9B4E}"/>
              </a:ext>
            </a:extLst>
          </p:cNvPr>
          <p:cNvGrpSpPr/>
          <p:nvPr/>
        </p:nvGrpSpPr>
        <p:grpSpPr>
          <a:xfrm>
            <a:off x="0" y="0"/>
            <a:ext cx="4237839" cy="6866387"/>
            <a:chOff x="5645791" y="1"/>
            <a:chExt cx="4237839" cy="685799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6071A-0906-4F56-8AC4-7902BCA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791" y="3679620"/>
              <a:ext cx="4237839" cy="31783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8B0C9C-6FC3-42A6-A983-BC686A7EB7DD}"/>
                </a:ext>
              </a:extLst>
            </p:cNvPr>
            <p:cNvSpPr/>
            <p:nvPr/>
          </p:nvSpPr>
          <p:spPr>
            <a:xfrm>
              <a:off x="5645791" y="1"/>
              <a:ext cx="4237839" cy="3679619"/>
            </a:xfrm>
            <a:prstGeom prst="rect">
              <a:avLst/>
            </a:prstGeom>
            <a:solidFill>
              <a:srgbClr val="25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A8D7E5-7A19-4C03-8540-696E51A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249" y="1228987"/>
            <a:ext cx="4539408" cy="1266739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Sch</a:t>
            </a:r>
            <a:r>
              <a:rPr lang="en-US" altLang="ko-KR" sz="5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edule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78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Schedule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82B7B5-2A00-4C53-A290-FE7C04D71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Schedule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755ED6-5A66-4FE5-9BED-DB9E1014CA83}"/>
              </a:ext>
            </a:extLst>
          </p:cNvPr>
          <p:cNvSpPr/>
          <p:nvPr/>
        </p:nvSpPr>
        <p:spPr>
          <a:xfrm>
            <a:off x="4518852" y="1775200"/>
            <a:ext cx="2587241" cy="3307600"/>
          </a:xfrm>
          <a:custGeom>
            <a:avLst/>
            <a:gdLst>
              <a:gd name="connsiteX0" fmla="*/ 8507 w 2587241"/>
              <a:gd name="connsiteY0" fmla="*/ 1770462 h 3307600"/>
              <a:gd name="connsiteX1" fmla="*/ 51288 w 2587241"/>
              <a:gd name="connsiteY1" fmla="*/ 1269943 h 3307600"/>
              <a:gd name="connsiteX2" fmla="*/ 1257310 w 2587241"/>
              <a:gd name="connsiteY2" fmla="*/ 361869 h 3307600"/>
              <a:gd name="connsiteX3" fmla="*/ 1257310 w 2587241"/>
              <a:gd name="connsiteY3" fmla="*/ 22351 h 3307600"/>
              <a:gd name="connsiteX4" fmla="*/ 1296695 w 2587241"/>
              <a:gd name="connsiteY4" fmla="*/ 4837 h 3307600"/>
              <a:gd name="connsiteX5" fmla="*/ 2000887 w 2587241"/>
              <a:gd name="connsiteY5" fmla="*/ 518155 h 3307600"/>
              <a:gd name="connsiteX6" fmla="*/ 2000887 w 2587241"/>
              <a:gd name="connsiteY6" fmla="*/ 552511 h 3307600"/>
              <a:gd name="connsiteX7" fmla="*/ 1297374 w 2587241"/>
              <a:gd name="connsiteY7" fmla="*/ 1065829 h 3307600"/>
              <a:gd name="connsiteX8" fmla="*/ 1257989 w 2587241"/>
              <a:gd name="connsiteY8" fmla="*/ 1048314 h 3307600"/>
              <a:gd name="connsiteX9" fmla="*/ 1257989 w 2587241"/>
              <a:gd name="connsiteY9" fmla="*/ 709470 h 3307600"/>
              <a:gd name="connsiteX10" fmla="*/ 424096 w 2587241"/>
              <a:gd name="connsiteY10" fmla="*/ 1269943 h 3307600"/>
              <a:gd name="connsiteX11" fmla="*/ 352794 w 2587241"/>
              <a:gd name="connsiteY11" fmla="*/ 1670089 h 3307600"/>
              <a:gd name="connsiteX12" fmla="*/ 553797 w 2587241"/>
              <a:gd name="connsiteY12" fmla="*/ 2190817 h 3307600"/>
              <a:gd name="connsiteX13" fmla="*/ 520523 w 2587241"/>
              <a:gd name="connsiteY13" fmla="*/ 2440066 h 3307600"/>
              <a:gd name="connsiteX14" fmla="*/ 277417 w 2587241"/>
              <a:gd name="connsiteY14" fmla="*/ 2406383 h 3307600"/>
              <a:gd name="connsiteX15" fmla="*/ 8507 w 2587241"/>
              <a:gd name="connsiteY15" fmla="*/ 1770462 h 3307600"/>
              <a:gd name="connsiteX16" fmla="*/ 2041631 w 2587241"/>
              <a:gd name="connsiteY16" fmla="*/ 1118373 h 3307600"/>
              <a:gd name="connsiteX17" fmla="*/ 2242634 w 2587241"/>
              <a:gd name="connsiteY17" fmla="*/ 1639101 h 3307600"/>
              <a:gd name="connsiteX18" fmla="*/ 2171333 w 2587241"/>
              <a:gd name="connsiteY18" fmla="*/ 2039246 h 3307600"/>
              <a:gd name="connsiteX19" fmla="*/ 1337439 w 2587241"/>
              <a:gd name="connsiteY19" fmla="*/ 2599720 h 3307600"/>
              <a:gd name="connsiteX20" fmla="*/ 1337439 w 2587241"/>
              <a:gd name="connsiteY20" fmla="*/ 2260876 h 3307600"/>
              <a:gd name="connsiteX21" fmla="*/ 1298053 w 2587241"/>
              <a:gd name="connsiteY21" fmla="*/ 2243361 h 3307600"/>
              <a:gd name="connsiteX22" fmla="*/ 593862 w 2587241"/>
              <a:gd name="connsiteY22" fmla="*/ 2756679 h 3307600"/>
              <a:gd name="connsiteX23" fmla="*/ 593862 w 2587241"/>
              <a:gd name="connsiteY23" fmla="*/ 2791035 h 3307600"/>
              <a:gd name="connsiteX24" fmla="*/ 1297374 w 2587241"/>
              <a:gd name="connsiteY24" fmla="*/ 3304353 h 3307600"/>
              <a:gd name="connsiteX25" fmla="*/ 1336760 w 2587241"/>
              <a:gd name="connsiteY25" fmla="*/ 3286838 h 3307600"/>
              <a:gd name="connsiteX26" fmla="*/ 1336760 w 2587241"/>
              <a:gd name="connsiteY26" fmla="*/ 2947321 h 3307600"/>
              <a:gd name="connsiteX27" fmla="*/ 2542782 w 2587241"/>
              <a:gd name="connsiteY27" fmla="*/ 2039246 h 3307600"/>
              <a:gd name="connsiteX28" fmla="*/ 2585563 w 2587241"/>
              <a:gd name="connsiteY28" fmla="*/ 1538728 h 3307600"/>
              <a:gd name="connsiteX29" fmla="*/ 2317332 w 2587241"/>
              <a:gd name="connsiteY29" fmla="*/ 902806 h 3307600"/>
              <a:gd name="connsiteX30" fmla="*/ 2074226 w 2587241"/>
              <a:gd name="connsiteY30" fmla="*/ 869124 h 3307600"/>
              <a:gd name="connsiteX31" fmla="*/ 2041631 w 2587241"/>
              <a:gd name="connsiteY31" fmla="*/ 1118373 h 33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87241" h="3307600">
                <a:moveTo>
                  <a:pt x="8507" y="1770462"/>
                </a:moveTo>
                <a:cubicBezTo>
                  <a:pt x="-11865" y="1595314"/>
                  <a:pt x="5112" y="1426229"/>
                  <a:pt x="51288" y="1269943"/>
                </a:cubicBezTo>
                <a:cubicBezTo>
                  <a:pt x="204757" y="750562"/>
                  <a:pt x="686215" y="368605"/>
                  <a:pt x="1257310" y="361869"/>
                </a:cubicBezTo>
                <a:lnTo>
                  <a:pt x="1257310" y="22351"/>
                </a:lnTo>
                <a:cubicBezTo>
                  <a:pt x="1257310" y="3489"/>
                  <a:pt x="1281077" y="-6615"/>
                  <a:pt x="1296695" y="4837"/>
                </a:cubicBezTo>
                <a:lnTo>
                  <a:pt x="2000887" y="518155"/>
                </a:lnTo>
                <a:cubicBezTo>
                  <a:pt x="2012431" y="526912"/>
                  <a:pt x="2012431" y="544427"/>
                  <a:pt x="2000887" y="552511"/>
                </a:cubicBezTo>
                <a:lnTo>
                  <a:pt x="1297374" y="1065829"/>
                </a:lnTo>
                <a:cubicBezTo>
                  <a:pt x="1281077" y="1077281"/>
                  <a:pt x="1257989" y="1067176"/>
                  <a:pt x="1257989" y="1048314"/>
                </a:cubicBezTo>
                <a:lnTo>
                  <a:pt x="1257989" y="709470"/>
                </a:lnTo>
                <a:cubicBezTo>
                  <a:pt x="882465" y="715533"/>
                  <a:pt x="561946" y="945246"/>
                  <a:pt x="424096" y="1269943"/>
                </a:cubicBezTo>
                <a:cubicBezTo>
                  <a:pt x="371807" y="1392547"/>
                  <a:pt x="345324" y="1527949"/>
                  <a:pt x="352794" y="1670089"/>
                </a:cubicBezTo>
                <a:cubicBezTo>
                  <a:pt x="362980" y="1865446"/>
                  <a:pt x="436998" y="2045309"/>
                  <a:pt x="553797" y="2190817"/>
                </a:cubicBezTo>
                <a:cubicBezTo>
                  <a:pt x="616271" y="2268286"/>
                  <a:pt x="601332" y="2381459"/>
                  <a:pt x="520523" y="2440066"/>
                </a:cubicBezTo>
                <a:cubicBezTo>
                  <a:pt x="443788" y="2495978"/>
                  <a:pt x="336496" y="2480484"/>
                  <a:pt x="277417" y="2406383"/>
                </a:cubicBezTo>
                <a:cubicBezTo>
                  <a:pt x="132776" y="2227194"/>
                  <a:pt x="36349" y="2008932"/>
                  <a:pt x="8507" y="1770462"/>
                </a:cubicBezTo>
                <a:close/>
                <a:moveTo>
                  <a:pt x="2041631" y="1118373"/>
                </a:moveTo>
                <a:cubicBezTo>
                  <a:pt x="2159109" y="1263207"/>
                  <a:pt x="2233127" y="1443744"/>
                  <a:pt x="2242634" y="1639101"/>
                </a:cubicBezTo>
                <a:cubicBezTo>
                  <a:pt x="2250104" y="1781914"/>
                  <a:pt x="2222941" y="1917317"/>
                  <a:pt x="2171333" y="2039246"/>
                </a:cubicBezTo>
                <a:cubicBezTo>
                  <a:pt x="2033482" y="2363944"/>
                  <a:pt x="1712963" y="2594331"/>
                  <a:pt x="1337439" y="2599720"/>
                </a:cubicBezTo>
                <a:lnTo>
                  <a:pt x="1337439" y="2260876"/>
                </a:lnTo>
                <a:cubicBezTo>
                  <a:pt x="1337439" y="2242014"/>
                  <a:pt x="1313672" y="2231909"/>
                  <a:pt x="1298053" y="2243361"/>
                </a:cubicBezTo>
                <a:lnTo>
                  <a:pt x="593862" y="2756679"/>
                </a:lnTo>
                <a:cubicBezTo>
                  <a:pt x="582318" y="2765437"/>
                  <a:pt x="582318" y="2782951"/>
                  <a:pt x="593862" y="2791035"/>
                </a:cubicBezTo>
                <a:lnTo>
                  <a:pt x="1297374" y="3304353"/>
                </a:lnTo>
                <a:cubicBezTo>
                  <a:pt x="1313672" y="3315805"/>
                  <a:pt x="1336760" y="3305700"/>
                  <a:pt x="1336760" y="3286838"/>
                </a:cubicBezTo>
                <a:lnTo>
                  <a:pt x="1336760" y="2947321"/>
                </a:lnTo>
                <a:cubicBezTo>
                  <a:pt x="1907855" y="2941258"/>
                  <a:pt x="2389992" y="2559301"/>
                  <a:pt x="2542782" y="2039246"/>
                </a:cubicBezTo>
                <a:cubicBezTo>
                  <a:pt x="2588958" y="1882961"/>
                  <a:pt x="2605256" y="1713876"/>
                  <a:pt x="2585563" y="1538728"/>
                </a:cubicBezTo>
                <a:cubicBezTo>
                  <a:pt x="2558400" y="1300257"/>
                  <a:pt x="2461973" y="1081996"/>
                  <a:pt x="2317332" y="902806"/>
                </a:cubicBezTo>
                <a:cubicBezTo>
                  <a:pt x="2257574" y="828705"/>
                  <a:pt x="2150961" y="813211"/>
                  <a:pt x="2074226" y="869124"/>
                </a:cubicBezTo>
                <a:cubicBezTo>
                  <a:pt x="1994096" y="927731"/>
                  <a:pt x="1979157" y="1040904"/>
                  <a:pt x="2041631" y="11183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79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91D6AC-3A65-40FE-967A-DF5E724C5DDF}"/>
              </a:ext>
            </a:extLst>
          </p:cNvPr>
          <p:cNvGrpSpPr/>
          <p:nvPr/>
        </p:nvGrpSpPr>
        <p:grpSpPr>
          <a:xfrm>
            <a:off x="0" y="3054033"/>
            <a:ext cx="12192000" cy="949962"/>
            <a:chOff x="0" y="2954020"/>
            <a:chExt cx="12192000" cy="9499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4D5FD7-D618-4E34-986E-618935D1F2E2}"/>
                </a:ext>
              </a:extLst>
            </p:cNvPr>
            <p:cNvSpPr/>
            <p:nvPr/>
          </p:nvSpPr>
          <p:spPr>
            <a:xfrm>
              <a:off x="0" y="3218181"/>
              <a:ext cx="12192000" cy="4216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0C681A5A-16EC-49F0-89EF-9A98C25E89EE}"/>
                </a:ext>
              </a:extLst>
            </p:cNvPr>
            <p:cNvSpPr/>
            <p:nvPr/>
          </p:nvSpPr>
          <p:spPr>
            <a:xfrm>
              <a:off x="1747520" y="2954020"/>
              <a:ext cx="609600" cy="2641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94DEF65A-BCDB-4E50-B962-BFCFED8EB156}"/>
                </a:ext>
              </a:extLst>
            </p:cNvPr>
            <p:cNvSpPr/>
            <p:nvPr/>
          </p:nvSpPr>
          <p:spPr>
            <a:xfrm rot="10800000">
              <a:off x="4147820" y="3639821"/>
              <a:ext cx="609600" cy="2641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ABE9FFFA-22C9-4BE1-A937-A6443DAC10C6}"/>
                </a:ext>
              </a:extLst>
            </p:cNvPr>
            <p:cNvSpPr/>
            <p:nvPr/>
          </p:nvSpPr>
          <p:spPr>
            <a:xfrm>
              <a:off x="6664960" y="2954020"/>
              <a:ext cx="609600" cy="2641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8DE26FB-09E9-484E-8798-94828497F2CA}"/>
                </a:ext>
              </a:extLst>
            </p:cNvPr>
            <p:cNvSpPr/>
            <p:nvPr/>
          </p:nvSpPr>
          <p:spPr>
            <a:xfrm rot="10800000">
              <a:off x="9306560" y="3639822"/>
              <a:ext cx="609600" cy="2641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A4622B-B21F-4D06-B83A-78B177D3577C}"/>
              </a:ext>
            </a:extLst>
          </p:cNvPr>
          <p:cNvSpPr txBox="1"/>
          <p:nvPr/>
        </p:nvSpPr>
        <p:spPr>
          <a:xfrm>
            <a:off x="6247123" y="2215996"/>
            <a:ext cx="17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Integration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A3F11-68A7-4D3B-932D-17B38A8A3AE5}"/>
              </a:ext>
            </a:extLst>
          </p:cNvPr>
          <p:cNvSpPr txBox="1"/>
          <p:nvPr/>
        </p:nvSpPr>
        <p:spPr>
          <a:xfrm>
            <a:off x="3690938" y="4136629"/>
            <a:ext cx="183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development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F4D4C-8BE9-46E9-A2AC-B673D2127B8C}"/>
              </a:ext>
            </a:extLst>
          </p:cNvPr>
          <p:cNvSpPr txBox="1"/>
          <p:nvPr/>
        </p:nvSpPr>
        <p:spPr>
          <a:xfrm>
            <a:off x="1312319" y="2565450"/>
            <a:ext cx="148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specification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70DB19-44EF-45B3-A1DF-6CC054D70C09}"/>
              </a:ext>
            </a:extLst>
          </p:cNvPr>
          <p:cNvSpPr txBox="1"/>
          <p:nvPr/>
        </p:nvSpPr>
        <p:spPr>
          <a:xfrm>
            <a:off x="1137363" y="5569617"/>
            <a:ext cx="18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~Week8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1D32C-E831-492A-A13D-41522527F23E}"/>
              </a:ext>
            </a:extLst>
          </p:cNvPr>
          <p:cNvSpPr txBox="1"/>
          <p:nvPr/>
        </p:nvSpPr>
        <p:spPr>
          <a:xfrm>
            <a:off x="8495427" y="5569617"/>
            <a:ext cx="25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~Final presentation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3F186-E9FD-4038-B1B5-0FF210C7E9BD}"/>
              </a:ext>
            </a:extLst>
          </p:cNvPr>
          <p:cNvSpPr txBox="1"/>
          <p:nvPr/>
        </p:nvSpPr>
        <p:spPr>
          <a:xfrm>
            <a:off x="4992448" y="5569617"/>
            <a:ext cx="18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~Week 14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0BEAF-7EB0-492A-A03A-9A59643AB3DF}"/>
              </a:ext>
            </a:extLst>
          </p:cNvPr>
          <p:cNvSpPr txBox="1"/>
          <p:nvPr/>
        </p:nvSpPr>
        <p:spPr>
          <a:xfrm>
            <a:off x="8672513" y="4056303"/>
            <a:ext cx="18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Acceptance Test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9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C6987B8E-A300-4D9C-A739-A0709E854ADD}"/>
              </a:ext>
            </a:extLst>
          </p:cNvPr>
          <p:cNvSpPr/>
          <p:nvPr/>
        </p:nvSpPr>
        <p:spPr>
          <a:xfrm>
            <a:off x="2196168" y="515923"/>
            <a:ext cx="4169329" cy="4168800"/>
          </a:xfrm>
          <a:prstGeom prst="ellipse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9C91B6-F954-43D2-BBAF-FDB7DAD9C7DF}"/>
              </a:ext>
            </a:extLst>
          </p:cNvPr>
          <p:cNvSpPr/>
          <p:nvPr/>
        </p:nvSpPr>
        <p:spPr>
          <a:xfrm>
            <a:off x="4570402" y="2063159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266C4-9F7A-4DA5-B63B-6C0B23480369}"/>
              </a:ext>
            </a:extLst>
          </p:cNvPr>
          <p:cNvSpPr txBox="1"/>
          <p:nvPr/>
        </p:nvSpPr>
        <p:spPr>
          <a:xfrm>
            <a:off x="3600275" y="2709646"/>
            <a:ext cx="499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Q&amp;A</a:t>
            </a:r>
            <a:endParaRPr lang="ko-KR" altLang="en-US" sz="7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9FF20-C5BF-46F4-9503-8D96F2E28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402" y="3826989"/>
            <a:ext cx="9144000" cy="508567"/>
          </a:xfrm>
        </p:spPr>
        <p:txBody>
          <a:bodyPr/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218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E3BF48-76C9-4E0D-A430-186D1BEE9B4E}"/>
              </a:ext>
            </a:extLst>
          </p:cNvPr>
          <p:cNvGrpSpPr/>
          <p:nvPr/>
        </p:nvGrpSpPr>
        <p:grpSpPr>
          <a:xfrm>
            <a:off x="0" y="0"/>
            <a:ext cx="4237839" cy="6866387"/>
            <a:chOff x="5645791" y="1"/>
            <a:chExt cx="4237839" cy="685799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6071A-0906-4F56-8AC4-7902BCA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791" y="3679620"/>
              <a:ext cx="4237839" cy="31783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8B0C9C-6FC3-42A6-A983-BC686A7EB7DD}"/>
                </a:ext>
              </a:extLst>
            </p:cNvPr>
            <p:cNvSpPr/>
            <p:nvPr/>
          </p:nvSpPr>
          <p:spPr>
            <a:xfrm>
              <a:off x="5645791" y="1"/>
              <a:ext cx="4237839" cy="3679619"/>
            </a:xfrm>
            <a:prstGeom prst="rect">
              <a:avLst/>
            </a:prstGeom>
            <a:solidFill>
              <a:srgbClr val="25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A8D7E5-7A19-4C03-8540-696E51A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595" y="1228987"/>
            <a:ext cx="5344486" cy="1266739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</a:t>
            </a:r>
            <a:r>
              <a:rPr lang="en-US" altLang="ko-KR" sz="5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ground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30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Background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Background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69012-E2CF-4A43-9545-EAB8B7544C54}"/>
              </a:ext>
            </a:extLst>
          </p:cNvPr>
          <p:cNvSpPr txBox="1"/>
          <p:nvPr/>
        </p:nvSpPr>
        <p:spPr>
          <a:xfrm>
            <a:off x="1066478" y="1679365"/>
            <a:ext cx="2438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Increasement of Internet Commerce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6D658CDF-DEBA-4082-AB0F-7146A489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047" y="1536022"/>
            <a:ext cx="2883475" cy="25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6145E588-5793-4F5A-AD6E-EC5E4CCC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15" y="1369790"/>
            <a:ext cx="3442232" cy="29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전자 상거래 증가에 대한 이미지 검색결과">
            <a:extLst>
              <a:ext uri="{FF2B5EF4-FFF2-40B4-BE49-F238E27FC236}">
                <a16:creationId xmlns:a16="http://schemas.microsoft.com/office/drawing/2014/main" id="{A1320E80-5BC9-4B1C-94BE-A78609514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15" y="4275267"/>
            <a:ext cx="6207232" cy="22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5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Background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Background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69012-E2CF-4A43-9545-EAB8B7544C54}"/>
              </a:ext>
            </a:extLst>
          </p:cNvPr>
          <p:cNvSpPr txBox="1"/>
          <p:nvPr/>
        </p:nvSpPr>
        <p:spPr>
          <a:xfrm>
            <a:off x="1066478" y="1679365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Hard to know real size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Picture 2" descr="대체 텍스트 노출">
            <a:extLst>
              <a:ext uri="{FF2B5EF4-FFF2-40B4-BE49-F238E27FC236}">
                <a16:creationId xmlns:a16="http://schemas.microsoft.com/office/drawing/2014/main" id="{CC9BB5EB-517E-4DF4-9A40-026E967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773" y="2449938"/>
            <a:ext cx="2719794" cy="27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대체 텍스트 노출">
            <a:extLst>
              <a:ext uri="{FF2B5EF4-FFF2-40B4-BE49-F238E27FC236}">
                <a16:creationId xmlns:a16="http://schemas.microsoft.com/office/drawing/2014/main" id="{3F3646AB-30E0-4CF1-9CB7-2AED0A2B0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227" y="2449938"/>
            <a:ext cx="2719794" cy="27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대체 텍스트 노출">
            <a:extLst>
              <a:ext uri="{FF2B5EF4-FFF2-40B4-BE49-F238E27FC236}">
                <a16:creationId xmlns:a16="http://schemas.microsoft.com/office/drawing/2014/main" id="{E2B6A523-71C9-45B5-A5EA-E8DD7D45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9938"/>
            <a:ext cx="2719794" cy="27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269C12-E9F9-452F-8617-4699E2E58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55" y="3848917"/>
            <a:ext cx="1672466" cy="1672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0E9D1F-C6F4-447D-8FFD-83480C245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449" y="5435981"/>
            <a:ext cx="3489171" cy="470990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06FF7B-B1C5-4110-A97E-31702D6D0C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-26384"/>
          <a:stretch/>
        </p:blipFill>
        <p:spPr>
          <a:xfrm>
            <a:off x="9459373" y="5473619"/>
            <a:ext cx="2114018" cy="380204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FFFDB4-6B0B-451F-AF5F-102B3838B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398" y="5435981"/>
            <a:ext cx="1902298" cy="528603"/>
          </a:xfrm>
          <a:prstGeom prst="rect">
            <a:avLst/>
          </a:prstGeom>
        </p:spPr>
      </p:pic>
      <p:pic>
        <p:nvPicPr>
          <p:cNvPr id="5" name="그림 4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562BDF8D-40FF-425F-87A0-926AFA683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8408">
            <a:off x="1640699" y="3016731"/>
            <a:ext cx="1963056" cy="19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Background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Background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69012-E2CF-4A43-9545-EAB8B7544C54}"/>
              </a:ext>
            </a:extLst>
          </p:cNvPr>
          <p:cNvSpPr txBox="1"/>
          <p:nvPr/>
        </p:nvSpPr>
        <p:spPr>
          <a:xfrm>
            <a:off x="1066478" y="1679365"/>
            <a:ext cx="311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To fit your room, </a:t>
            </a:r>
          </a:p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size is important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8" name="Picture 2" descr="size does matter에 대한 이미지 검색결과">
            <a:extLst>
              <a:ext uri="{FF2B5EF4-FFF2-40B4-BE49-F238E27FC236}">
                <a16:creationId xmlns:a16="http://schemas.microsoft.com/office/drawing/2014/main" id="{640D64FF-B72F-41B9-B2E9-F16A5C1F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60" y="1785257"/>
            <a:ext cx="5239679" cy="392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78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Background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Background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1DFB016-95E6-4326-BD36-65A04E11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73" y="2551718"/>
            <a:ext cx="3998144" cy="28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lus logo에 대한 이미지 검색결과">
            <a:extLst>
              <a:ext uri="{FF2B5EF4-FFF2-40B4-BE49-F238E27FC236}">
                <a16:creationId xmlns:a16="http://schemas.microsoft.com/office/drawing/2014/main" id="{5AA1DB1A-2068-46EE-835F-779337EE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45" y="3192283"/>
            <a:ext cx="1291812" cy="12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8E8668-F0CF-4A36-A95D-B68A4FC5174B}"/>
              </a:ext>
            </a:extLst>
          </p:cNvPr>
          <p:cNvSpPr txBox="1"/>
          <p:nvPr/>
        </p:nvSpPr>
        <p:spPr>
          <a:xfrm>
            <a:off x="1668701" y="1893582"/>
            <a:ext cx="285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Shopping Application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70E3A-A519-45FB-840C-CA2C8C96FB63}"/>
              </a:ext>
            </a:extLst>
          </p:cNvPr>
          <p:cNvSpPr txBox="1"/>
          <p:nvPr/>
        </p:nvSpPr>
        <p:spPr>
          <a:xfrm>
            <a:off x="7458856" y="1897162"/>
            <a:ext cx="2852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 descr="시계, 표지판, 그리기이(가) 표시된 사진&#10;&#10;자동 생성된 설명">
            <a:extLst>
              <a:ext uri="{FF2B5EF4-FFF2-40B4-BE49-F238E27FC236}">
                <a16:creationId xmlns:a16="http://schemas.microsoft.com/office/drawing/2014/main" id="{30AC840D-8329-40F8-BCBE-A8AAF39E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1" y="2440011"/>
            <a:ext cx="3036158" cy="30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5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085A87-D229-4314-8305-CED7717CDC8A}"/>
              </a:ext>
            </a:extLst>
          </p:cNvPr>
          <p:cNvSpPr/>
          <p:nvPr/>
        </p:nvSpPr>
        <p:spPr>
          <a:xfrm>
            <a:off x="0" y="-8617"/>
            <a:ext cx="12192000" cy="319010"/>
          </a:xfrm>
          <a:prstGeom prst="rect">
            <a:avLst/>
          </a:prstGeom>
          <a:solidFill>
            <a:srgbClr val="25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C0E66-3862-4EF2-A30F-9D08C324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7" y="266785"/>
            <a:ext cx="10515600" cy="940337"/>
          </a:xfrm>
        </p:spPr>
        <p:txBody>
          <a:bodyPr/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# Target software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5B712-BEA4-4BC9-837F-79DA2B19061E}"/>
              </a:ext>
            </a:extLst>
          </p:cNvPr>
          <p:cNvSpPr txBox="1"/>
          <p:nvPr/>
        </p:nvSpPr>
        <p:spPr>
          <a:xfrm>
            <a:off x="9945042" y="2616"/>
            <a:ext cx="21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Background</a:t>
            </a:r>
            <a:endParaRPr lang="ko-KR" altLang="en-US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8CAA4C-4EF0-4433-9959-D4CA9A5DA93A}"/>
              </a:ext>
            </a:extLst>
          </p:cNvPr>
          <p:cNvSpPr/>
          <p:nvPr/>
        </p:nvSpPr>
        <p:spPr>
          <a:xfrm>
            <a:off x="270656" y="133228"/>
            <a:ext cx="10169338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70AB0-1256-4DDE-869E-73907C98C3A7}"/>
              </a:ext>
            </a:extLst>
          </p:cNvPr>
          <p:cNvSpPr txBox="1"/>
          <p:nvPr/>
        </p:nvSpPr>
        <p:spPr>
          <a:xfrm>
            <a:off x="1066478" y="1679365"/>
            <a:ext cx="311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IKEA place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Picture 4" descr="ikea place에 대한 이미지 검색결과">
            <a:extLst>
              <a:ext uri="{FF2B5EF4-FFF2-40B4-BE49-F238E27FC236}">
                <a16:creationId xmlns:a16="http://schemas.microsoft.com/office/drawing/2014/main" id="{D6A18D88-3E74-4745-ABF7-406AACB8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21" y="1679365"/>
            <a:ext cx="4850303" cy="26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mazon ar view에 대한 이미지 검색결과">
            <a:extLst>
              <a:ext uri="{FF2B5EF4-FFF2-40B4-BE49-F238E27FC236}">
                <a16:creationId xmlns:a16="http://schemas.microsoft.com/office/drawing/2014/main" id="{3F1D3F5A-9ED2-4BF9-B1F8-9B7861EE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70" y="3717470"/>
            <a:ext cx="4416879" cy="24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96509F-842A-4C6C-93C5-A4C0794AA582}"/>
              </a:ext>
            </a:extLst>
          </p:cNvPr>
          <p:cNvSpPr txBox="1"/>
          <p:nvPr/>
        </p:nvSpPr>
        <p:spPr>
          <a:xfrm>
            <a:off x="3739163" y="4513517"/>
            <a:ext cx="377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Not many products supported</a:t>
            </a:r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18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E3BF48-76C9-4E0D-A430-186D1BEE9B4E}"/>
              </a:ext>
            </a:extLst>
          </p:cNvPr>
          <p:cNvGrpSpPr/>
          <p:nvPr/>
        </p:nvGrpSpPr>
        <p:grpSpPr>
          <a:xfrm>
            <a:off x="0" y="0"/>
            <a:ext cx="4237839" cy="6866387"/>
            <a:chOff x="5645791" y="1"/>
            <a:chExt cx="4237839" cy="6857998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286071A-0906-4F56-8AC4-7902BCA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791" y="3679620"/>
              <a:ext cx="4237839" cy="31783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8B0C9C-6FC3-42A6-A983-BC686A7EB7DD}"/>
                </a:ext>
              </a:extLst>
            </p:cNvPr>
            <p:cNvSpPr/>
            <p:nvPr/>
          </p:nvSpPr>
          <p:spPr>
            <a:xfrm>
              <a:off x="5645791" y="1"/>
              <a:ext cx="4237839" cy="3679619"/>
            </a:xfrm>
            <a:prstGeom prst="rect">
              <a:avLst/>
            </a:prstGeom>
            <a:solidFill>
              <a:srgbClr val="25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A8D7E5-7A19-4C03-8540-696E51A0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249" y="1228987"/>
            <a:ext cx="5344486" cy="1266739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Deve</a:t>
            </a:r>
            <a:r>
              <a:rPr lang="en-US" altLang="ko-KR" sz="54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lopment</a:t>
            </a:r>
            <a:endParaRPr lang="ko-KR" altLang="en-US" sz="54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546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293</Words>
  <Application>Microsoft Office PowerPoint</Application>
  <PresentationFormat>와이드스크린</PresentationFormat>
  <Paragraphs>123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맑은 고딕</vt:lpstr>
      <vt:lpstr>조선일보명조</vt:lpstr>
      <vt:lpstr>나눔바른고딕 UltraLight</vt:lpstr>
      <vt:lpstr>닉스곤체 L 2.0</vt:lpstr>
      <vt:lpstr>Bahnschrift</vt:lpstr>
      <vt:lpstr>Office 테마</vt:lpstr>
      <vt:lpstr>PowerPoint 프레젠테이션</vt:lpstr>
      <vt:lpstr>PowerPoint 프레젠테이션</vt:lpstr>
      <vt:lpstr>1. Background</vt:lpstr>
      <vt:lpstr># Background</vt:lpstr>
      <vt:lpstr># Background</vt:lpstr>
      <vt:lpstr># Background</vt:lpstr>
      <vt:lpstr># Background</vt:lpstr>
      <vt:lpstr># Target software</vt:lpstr>
      <vt:lpstr>2. Development</vt:lpstr>
      <vt:lpstr># Objective</vt:lpstr>
      <vt:lpstr># Development tools</vt:lpstr>
      <vt:lpstr># Functions</vt:lpstr>
      <vt:lpstr>3. Design Concept</vt:lpstr>
      <vt:lpstr># Design Concept</vt:lpstr>
      <vt:lpstr># Design Concept</vt:lpstr>
      <vt:lpstr># Design Concept</vt:lpstr>
      <vt:lpstr>4. Effects</vt:lpstr>
      <vt:lpstr># Effects</vt:lpstr>
      <vt:lpstr># Effects</vt:lpstr>
      <vt:lpstr>5. Schedule</vt:lpstr>
      <vt:lpstr># Schedule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ARIT</dc:title>
  <dc:creator>user</dc:creator>
  <cp:lastModifiedBy>user</cp:lastModifiedBy>
  <cp:revision>34</cp:revision>
  <dcterms:created xsi:type="dcterms:W3CDTF">2019-10-09T03:52:21Z</dcterms:created>
  <dcterms:modified xsi:type="dcterms:W3CDTF">2019-10-09T09:27:44Z</dcterms:modified>
</cp:coreProperties>
</file>